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Overpas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172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Symptomatic Diagnosis in Mental Health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Developing an efficient machine learning model to classify mental health status from textual statements using Natural Language Processing (NLP) and ensemble learning plus an interactive Streamlit app for real-time predictions.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4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3324106"/>
            <a:ext cx="6275427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Sample Prediction Results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2833" y="4292203"/>
            <a:ext cx="1310473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model successfully classifies statements into relevant mental health statuses.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2833" y="5213033"/>
            <a:ext cx="4222909" cy="2421493"/>
          </a:xfrm>
          <a:prstGeom prst="roundRect">
            <a:avLst>
              <a:gd name="adj" fmla="val 6042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762833" y="5182553"/>
            <a:ext cx="4222909" cy="121920"/>
          </a:xfrm>
          <a:prstGeom prst="roundRect">
            <a:avLst>
              <a:gd name="adj" fmla="val 75094"/>
            </a:avLst>
          </a:prstGeom>
          <a:solidFill>
            <a:srgbClr val="F20374"/>
          </a:solidFill>
          <a:ln/>
        </p:spPr>
      </p:sp>
      <p:sp>
        <p:nvSpPr>
          <p:cNvPr id="7" name="Shape 4"/>
          <p:cNvSpPr/>
          <p:nvPr/>
        </p:nvSpPr>
        <p:spPr>
          <a:xfrm>
            <a:off x="2547342" y="4886087"/>
            <a:ext cx="653891" cy="653891"/>
          </a:xfrm>
          <a:prstGeom prst="roundRect">
            <a:avLst>
              <a:gd name="adj" fmla="val 139840"/>
            </a:avLst>
          </a:prstGeom>
          <a:solidFill>
            <a:srgbClr val="F20374"/>
          </a:solidFill>
          <a:ln/>
        </p:spPr>
      </p:sp>
      <p:sp>
        <p:nvSpPr>
          <p:cNvPr id="8" name="Text 5"/>
          <p:cNvSpPr/>
          <p:nvPr/>
        </p:nvSpPr>
        <p:spPr>
          <a:xfrm>
            <a:off x="2743438" y="5049560"/>
            <a:ext cx="26158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11198" y="5757982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Statement: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11198" y="6209228"/>
            <a:ext cx="3726180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"I feel anxious and stressed about my work."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11198" y="7037427"/>
            <a:ext cx="372618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Predicted:</a:t>
            </a: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700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Anxiety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5203627" y="5213033"/>
            <a:ext cx="4223028" cy="2421493"/>
          </a:xfrm>
          <a:prstGeom prst="roundRect">
            <a:avLst>
              <a:gd name="adj" fmla="val 6042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203627" y="5182553"/>
            <a:ext cx="4223028" cy="121920"/>
          </a:xfrm>
          <a:prstGeom prst="roundRect">
            <a:avLst>
              <a:gd name="adj" fmla="val 75094"/>
            </a:avLst>
          </a:prstGeom>
          <a:solidFill>
            <a:srgbClr val="F20374"/>
          </a:solidFill>
          <a:ln/>
        </p:spPr>
      </p:sp>
      <p:sp>
        <p:nvSpPr>
          <p:cNvPr id="14" name="Shape 11"/>
          <p:cNvSpPr/>
          <p:nvPr/>
        </p:nvSpPr>
        <p:spPr>
          <a:xfrm>
            <a:off x="6988135" y="4886087"/>
            <a:ext cx="653891" cy="653891"/>
          </a:xfrm>
          <a:prstGeom prst="roundRect">
            <a:avLst>
              <a:gd name="adj" fmla="val 139840"/>
            </a:avLst>
          </a:prstGeom>
          <a:solidFill>
            <a:srgbClr val="F20374"/>
          </a:solidFill>
          <a:ln/>
        </p:spPr>
      </p:sp>
      <p:sp>
        <p:nvSpPr>
          <p:cNvPr id="15" name="Text 12"/>
          <p:cNvSpPr/>
          <p:nvPr/>
        </p:nvSpPr>
        <p:spPr>
          <a:xfrm>
            <a:off x="7184231" y="5049560"/>
            <a:ext cx="26158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5451991" y="5757982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Statement: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5451991" y="6209228"/>
            <a:ext cx="372629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"I am feeling very happy today."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5451991" y="6688693"/>
            <a:ext cx="372629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Predicted:</a:t>
            </a: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700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Happy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9644539" y="5213033"/>
            <a:ext cx="4222909" cy="2421493"/>
          </a:xfrm>
          <a:prstGeom prst="roundRect">
            <a:avLst>
              <a:gd name="adj" fmla="val 6042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9644539" y="5182553"/>
            <a:ext cx="4222909" cy="121920"/>
          </a:xfrm>
          <a:prstGeom prst="roundRect">
            <a:avLst>
              <a:gd name="adj" fmla="val 75094"/>
            </a:avLst>
          </a:prstGeom>
          <a:solidFill>
            <a:srgbClr val="F20374"/>
          </a:solidFill>
          <a:ln/>
        </p:spPr>
      </p:sp>
      <p:sp>
        <p:nvSpPr>
          <p:cNvPr id="21" name="Shape 18"/>
          <p:cNvSpPr/>
          <p:nvPr/>
        </p:nvSpPr>
        <p:spPr>
          <a:xfrm>
            <a:off x="11429048" y="4886087"/>
            <a:ext cx="653891" cy="653891"/>
          </a:xfrm>
          <a:prstGeom prst="roundRect">
            <a:avLst>
              <a:gd name="adj" fmla="val 139840"/>
            </a:avLst>
          </a:prstGeom>
          <a:solidFill>
            <a:srgbClr val="F20374"/>
          </a:solidFill>
          <a:ln/>
        </p:spPr>
      </p:sp>
      <p:sp>
        <p:nvSpPr>
          <p:cNvPr id="22" name="Text 19"/>
          <p:cNvSpPr/>
          <p:nvPr/>
        </p:nvSpPr>
        <p:spPr>
          <a:xfrm>
            <a:off x="11625143" y="5049560"/>
            <a:ext cx="26158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9892903" y="5757982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Statement: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9892903" y="6209228"/>
            <a:ext cx="3726180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"Sometimes I feel really low and depressed."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9892903" y="7037427"/>
            <a:ext cx="372618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Predicted:</a:t>
            </a: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Depression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08421"/>
            <a:ext cx="79539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Web Application (Deployment)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8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Streamlit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190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Interactive app where users enter sentences and receive predictions: Anxiety / Depression / Normal.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713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Integrated with Ngrok for public access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380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Lottie animations for engaging visualization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5430"/>
            <a:ext cx="86072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 &amp; Future Deployment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18197"/>
            <a:ext cx="6357818" cy="2208848"/>
          </a:xfrm>
          <a:prstGeom prst="roundRect">
            <a:avLst>
              <a:gd name="adj" fmla="val 260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96513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Ensemble Success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84659" y="3531037"/>
            <a:ext cx="58639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project successfully demonstrates that the Voting Classifier significantly enhances prediction accuracy for mental health status from text data.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718197"/>
            <a:ext cx="6357818" cy="2208848"/>
          </a:xfrm>
          <a:prstGeom prst="roundRect">
            <a:avLst>
              <a:gd name="adj" fmla="val 2601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1793" y="296513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Planned Upgrades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81793" y="3531037"/>
            <a:ext cx="58639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Add deep learning (BERT, LSTM), sentiment scoring, multilingual classification, and mobile-friendly UI.</a:t>
            </a:r>
          </a:p>
        </p:txBody>
      </p:sp>
      <p:sp>
        <p:nvSpPr>
          <p:cNvPr id="9" name="Text 7"/>
          <p:cNvSpPr/>
          <p:nvPr/>
        </p:nvSpPr>
        <p:spPr>
          <a:xfrm>
            <a:off x="837724" y="5286018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endParaRPr lang="en-US" sz="8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410783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Thank You</a:t>
            </a:r>
            <a:endParaRPr lang="en-US" sz="8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271" y="851892"/>
            <a:ext cx="22923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OVERVIEW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6168271" y="1216223"/>
            <a:ext cx="4584621" cy="573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Core Objective</a:t>
            </a:r>
            <a:endParaRPr lang="en-US" sz="3600" dirty="0"/>
          </a:p>
        </p:txBody>
      </p:sp>
      <p:sp>
        <p:nvSpPr>
          <p:cNvPr id="5" name="Shape 2"/>
          <p:cNvSpPr/>
          <p:nvPr/>
        </p:nvSpPr>
        <p:spPr>
          <a:xfrm>
            <a:off x="6168271" y="2081451"/>
            <a:ext cx="3792736" cy="2175034"/>
          </a:xfrm>
          <a:prstGeom prst="roundRect">
            <a:avLst>
              <a:gd name="adj" fmla="val 504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45411" y="2081451"/>
            <a:ext cx="91440" cy="2175034"/>
          </a:xfrm>
          <a:prstGeom prst="roundRect">
            <a:avLst>
              <a:gd name="adj" fmla="val 89498"/>
            </a:avLst>
          </a:prstGeom>
          <a:solidFill>
            <a:srgbClr val="F20374"/>
          </a:solidFill>
          <a:ln/>
        </p:spPr>
      </p:sp>
      <p:sp>
        <p:nvSpPr>
          <p:cNvPr id="7" name="Text 4"/>
          <p:cNvSpPr/>
          <p:nvPr/>
        </p:nvSpPr>
        <p:spPr>
          <a:xfrm>
            <a:off x="6454497" y="2299097"/>
            <a:ext cx="3288863" cy="687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Efficient Text Classification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454497" y="3103364"/>
            <a:ext cx="3288863" cy="935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Build a system that can analyze and classify statements into different mental health categories.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5793" y="2081451"/>
            <a:ext cx="3792736" cy="2175034"/>
          </a:xfrm>
          <a:prstGeom prst="roundRect">
            <a:avLst>
              <a:gd name="adj" fmla="val 504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2933" y="2081451"/>
            <a:ext cx="91440" cy="2175034"/>
          </a:xfrm>
          <a:prstGeom prst="roundRect">
            <a:avLst>
              <a:gd name="adj" fmla="val 89498"/>
            </a:avLst>
          </a:prstGeom>
          <a:solidFill>
            <a:srgbClr val="F20374"/>
          </a:solidFill>
          <a:ln/>
        </p:spPr>
      </p:sp>
      <p:sp>
        <p:nvSpPr>
          <p:cNvPr id="11" name="Text 8"/>
          <p:cNvSpPr/>
          <p:nvPr/>
        </p:nvSpPr>
        <p:spPr>
          <a:xfrm>
            <a:off x="10442019" y="2299097"/>
            <a:ext cx="275082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Ensemble Approach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42019" y="2759631"/>
            <a:ext cx="3288863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 a powerful ensemble combining Random Forest, Logistic Regression, and Decision Tree classifiers.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8271" y="4451271"/>
            <a:ext cx="3792736" cy="2926318"/>
          </a:xfrm>
          <a:prstGeom prst="roundRect">
            <a:avLst>
              <a:gd name="adj" fmla="val 3750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45411" y="4451271"/>
            <a:ext cx="91440" cy="2926318"/>
          </a:xfrm>
          <a:prstGeom prst="roundRect">
            <a:avLst>
              <a:gd name="adj" fmla="val 89498"/>
            </a:avLst>
          </a:prstGeom>
          <a:solidFill>
            <a:srgbClr val="F20374"/>
          </a:solidFill>
          <a:ln/>
        </p:spPr>
      </p:sp>
      <p:sp>
        <p:nvSpPr>
          <p:cNvPr id="15" name="Text 12"/>
          <p:cNvSpPr/>
          <p:nvPr/>
        </p:nvSpPr>
        <p:spPr>
          <a:xfrm>
            <a:off x="6454497" y="4668917"/>
            <a:ext cx="275082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Leveraging NLP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454497" y="5129451"/>
            <a:ext cx="3288863" cy="935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Apply Natural Language Processing techniques for feature extraction and context analysis.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10155793" y="4451271"/>
            <a:ext cx="3792736" cy="2926318"/>
          </a:xfrm>
          <a:prstGeom prst="roundRect">
            <a:avLst>
              <a:gd name="adj" fmla="val 3750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10132933" y="4451271"/>
            <a:ext cx="91440" cy="2926318"/>
          </a:xfrm>
          <a:prstGeom prst="roundRect">
            <a:avLst>
              <a:gd name="adj" fmla="val 89498"/>
            </a:avLst>
          </a:prstGeom>
          <a:solidFill>
            <a:srgbClr val="F20374"/>
          </a:solidFill>
          <a:ln/>
        </p:spPr>
      </p:sp>
      <p:sp>
        <p:nvSpPr>
          <p:cNvPr id="19" name="Text 16"/>
          <p:cNvSpPr/>
          <p:nvPr/>
        </p:nvSpPr>
        <p:spPr>
          <a:xfrm>
            <a:off x="10442019" y="4668917"/>
            <a:ext cx="3288863" cy="2062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Develop an ML model to classify user-input text as Depression, Anxiety, or Normal and deploy an interactive Streamlit app for real-time predictions.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10442019" y="6848118"/>
            <a:ext cx="328886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1403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231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People often express mental state in texts or social posts that go unnoticed. Early detection via automated text analysis can enable timely support and intervention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770" y="501848"/>
            <a:ext cx="7829907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Dataset Preparation and Preprocessing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8770" y="1403628"/>
            <a:ext cx="1335285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combined dataset of textual statements is rigorously processed to ensure model quality.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8770" y="2106097"/>
            <a:ext cx="410647" cy="41064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31940" y="2168723"/>
            <a:ext cx="2147411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Cleaning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231940" y="2619732"/>
            <a:ext cx="586061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Removal of stopwords and punctuation to focus on meaningful terms.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38770" y="3276719"/>
            <a:ext cx="410647" cy="41064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31940" y="3339346"/>
            <a:ext cx="2147411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Feature Extraction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231940" y="3790355"/>
            <a:ext cx="586061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TF-IDF vectorization converts text into numerical features for machine learning.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38770" y="4739283"/>
            <a:ext cx="410647" cy="41064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31940" y="4801910"/>
            <a:ext cx="2147411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Class Imbalance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231940" y="5252918"/>
            <a:ext cx="586061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Random Oversampling is applied to balance the distribution of mental health categories.</a:t>
            </a:r>
            <a:endParaRPr lang="en-US" sz="14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467" y="2106097"/>
            <a:ext cx="6453783" cy="64537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37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271468"/>
            <a:ext cx="79634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8-Step Prediction Process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233445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2710815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2891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Load &amp; Clean Data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34858" y="233445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710815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891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Remove Stopwords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37724" y="366212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038481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2" name="Text 10"/>
          <p:cNvSpPr/>
          <p:nvPr/>
        </p:nvSpPr>
        <p:spPr>
          <a:xfrm>
            <a:off x="837724" y="42190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TF-IDF Vectorization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34858" y="366212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7434858" y="4038481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5" name="Text 13"/>
          <p:cNvSpPr/>
          <p:nvPr/>
        </p:nvSpPr>
        <p:spPr>
          <a:xfrm>
            <a:off x="7434858" y="42190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Encode Labels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837724" y="49897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05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37724" y="5366147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8" name="Text 16"/>
          <p:cNvSpPr/>
          <p:nvPr/>
        </p:nvSpPr>
        <p:spPr>
          <a:xfrm>
            <a:off x="837724" y="5546765"/>
            <a:ext cx="29272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Split Data (Train/Test)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34858" y="49897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06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66147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467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Train Base Models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37724" y="631745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07</a:t>
            </a:r>
            <a:endParaRPr lang="en-US" sz="1850" dirty="0"/>
          </a:p>
        </p:txBody>
      </p:sp>
      <p:sp>
        <p:nvSpPr>
          <p:cNvPr id="23" name="Shape 21"/>
          <p:cNvSpPr/>
          <p:nvPr/>
        </p:nvSpPr>
        <p:spPr>
          <a:xfrm>
            <a:off x="837724" y="6693813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24" name="Text 22"/>
          <p:cNvSpPr/>
          <p:nvPr/>
        </p:nvSpPr>
        <p:spPr>
          <a:xfrm>
            <a:off x="837724" y="6874431"/>
            <a:ext cx="3811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Combine via Voting Classifier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434858" y="631745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08</a:t>
            </a:r>
            <a:endParaRPr lang="en-US" sz="1850" dirty="0"/>
          </a:p>
        </p:txBody>
      </p:sp>
      <p:sp>
        <p:nvSpPr>
          <p:cNvPr id="26" name="Shape 24"/>
          <p:cNvSpPr/>
          <p:nvPr/>
        </p:nvSpPr>
        <p:spPr>
          <a:xfrm>
            <a:off x="7434858" y="6693813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27" name="Text 25"/>
          <p:cNvSpPr/>
          <p:nvPr/>
        </p:nvSpPr>
        <p:spPr>
          <a:xfrm>
            <a:off x="7434858" y="6874431"/>
            <a:ext cx="29073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Evaluate Performance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82522"/>
            <a:ext cx="106134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Core Algorithms: A Synergistic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652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selected three base models, each contributing unique strengths to the final ensemble.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917513"/>
            <a:ext cx="718066" cy="71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4994" y="41194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854994" y="4614982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Tree-based ensemble that reduces overfitting by averaging results from multiple decision trees.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5776" y="3917513"/>
            <a:ext cx="718066" cy="7180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73046" y="41194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73046" y="4614982"/>
            <a:ext cx="31015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linear model used for classification based on probability estimation.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3828" y="3917513"/>
            <a:ext cx="718066" cy="718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91098" y="41194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91098" y="4614982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simple, powerful non-linear model that recursively splits data to classify samples.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613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Ensemble Power: The Voting Classifier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3397568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Voting Classifier combines predictions from the base models using </a:t>
            </a: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soft voting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averaging probabilities to make robust final predictions.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128367"/>
            <a:ext cx="30480" cy="1687473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6" name="Shape 3"/>
          <p:cNvSpPr/>
          <p:nvPr/>
        </p:nvSpPr>
        <p:spPr>
          <a:xfrm>
            <a:off x="6324124" y="5085040"/>
            <a:ext cx="7468553" cy="1783199"/>
          </a:xfrm>
          <a:prstGeom prst="roundRect">
            <a:avLst>
              <a:gd name="adj" fmla="val 5638"/>
            </a:avLst>
          </a:prstGeom>
          <a:solidFill>
            <a:srgbClr val="4C012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39" y="5426154"/>
            <a:ext cx="299204" cy="2393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01959" y="5384125"/>
            <a:ext cx="645140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ensemble method enhances overall performance, generalization, and robustness compared to any single model.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910" y="480060"/>
            <a:ext cx="205370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EVALUATION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10910" y="806529"/>
            <a:ext cx="5251013" cy="513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 Performance Metrics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10910" y="1581745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Performance is evaluated using the classification report and the confusion matrix.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10910" y="2253615"/>
            <a:ext cx="6491407" cy="2052161"/>
          </a:xfrm>
          <a:prstGeom prst="roundRect">
            <a:avLst>
              <a:gd name="adj" fmla="val 357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3075" y="2435781"/>
            <a:ext cx="523637" cy="523637"/>
          </a:xfrm>
          <a:prstGeom prst="roundRect">
            <a:avLst>
              <a:gd name="adj" fmla="val 17460733"/>
            </a:avLst>
          </a:prstGeom>
          <a:solidFill>
            <a:srgbClr val="F2037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022" y="2579727"/>
            <a:ext cx="235625" cy="23562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075" y="3133963"/>
            <a:ext cx="205370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Classification Report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3075" y="3565208"/>
            <a:ext cx="6127075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Indicates the model's effectiveness using precision, recall, and F1-score across different classes.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910" y="4480322"/>
            <a:ext cx="6491407" cy="2052161"/>
          </a:xfrm>
          <a:prstGeom prst="roundRect">
            <a:avLst>
              <a:gd name="adj" fmla="val 357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93075" y="4662488"/>
            <a:ext cx="523637" cy="523637"/>
          </a:xfrm>
          <a:prstGeom prst="roundRect">
            <a:avLst>
              <a:gd name="adj" fmla="val 17460733"/>
            </a:avLst>
          </a:prstGeom>
          <a:solidFill>
            <a:srgbClr val="F20374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022" y="4806434"/>
            <a:ext cx="235625" cy="23562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93075" y="5360670"/>
            <a:ext cx="205370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Confusion Matrix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93075" y="5791914"/>
            <a:ext cx="6127075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Provides crucial insights into class-wise prediction accuracy (true positives, false negatives, etc.).</a:t>
            </a:r>
            <a:endParaRPr lang="en-US" sz="13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704" y="2253615"/>
            <a:ext cx="6491407" cy="64914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8337709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Accuracy Comparison: Ensemble vs. Individuals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7" y="1228844"/>
            <a:ext cx="13511927" cy="75666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237" y="8975169"/>
            <a:ext cx="1351192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ensemble Voting Classifier achieves the highest overall accuracy (89.6%), validating the effectiveness of combining multiple models for improved generalization.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588</Words>
  <Application>Microsoft Office PowerPoint</Application>
  <PresentationFormat>Custom</PresentationFormat>
  <Paragraphs>98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Overpass Light</vt:lpstr>
      <vt:lpstr>Overpass</vt:lpstr>
      <vt:lpstr>Overpass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Saranya Sankaran</cp:lastModifiedBy>
  <cp:revision>3</cp:revision>
  <dcterms:created xsi:type="dcterms:W3CDTF">2025-11-06T14:55:37Z</dcterms:created>
  <dcterms:modified xsi:type="dcterms:W3CDTF">2025-11-06T15:04:59Z</dcterms:modified>
</cp:coreProperties>
</file>